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79" r:id="rId7"/>
    <p:sldId id="280" r:id="rId8"/>
    <p:sldId id="281" r:id="rId9"/>
    <p:sldId id="269" r:id="rId10"/>
    <p:sldId id="270" r:id="rId11"/>
    <p:sldId id="258" r:id="rId12"/>
    <p:sldId id="259" r:id="rId13"/>
    <p:sldId id="260" r:id="rId14"/>
    <p:sldId id="261" r:id="rId15"/>
    <p:sldId id="262" r:id="rId16"/>
    <p:sldId id="271" r:id="rId17"/>
    <p:sldId id="263" r:id="rId18"/>
    <p:sldId id="264" r:id="rId19"/>
    <p:sldId id="282" r:id="rId20"/>
    <p:sldId id="287" r:id="rId21"/>
    <p:sldId id="288" r:id="rId22"/>
    <p:sldId id="273" r:id="rId23"/>
    <p:sldId id="274" r:id="rId24"/>
    <p:sldId id="275" r:id="rId25"/>
    <p:sldId id="276" r:id="rId26"/>
    <p:sldId id="277" r:id="rId27"/>
    <p:sldId id="278" r:id="rId28"/>
    <p:sldId id="283" r:id="rId29"/>
    <p:sldId id="284" r:id="rId30"/>
    <p:sldId id="285" r:id="rId31"/>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69"/>
    <p:restoredTop sz="94648"/>
  </p:normalViewPr>
  <p:slideViewPr>
    <p:cSldViewPr snapToGrid="0" snapToObjects="1">
      <p:cViewPr varScale="1">
        <p:scale>
          <a:sx n="76" d="100"/>
          <a:sy n="76" d="100"/>
        </p:scale>
        <p:origin x="206"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08/15/2021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‹Nº›</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08/15/2021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‹Nº›</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s-EC" dirty="0" err="1"/>
              <a:t>Members</a:t>
            </a:r>
            <a:r>
              <a:rPr lang="en-EC" dirty="0"/>
              <a:t>:</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1544" y="1267079"/>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pic>
        <p:nvPicPr>
          <p:cNvPr id="4" name="Picture 3">
            <a:extLst>
              <a:ext uri="{FF2B5EF4-FFF2-40B4-BE49-F238E27FC236}">
                <a16:creationId xmlns:a16="http://schemas.microsoft.com/office/drawing/2014/main" id="{CCEF9350-D2C7-2240-8225-D687F770B39B}"/>
              </a:ext>
            </a:extLst>
          </p:cNvPr>
          <p:cNvPicPr>
            <a:picLocks noChangeAspect="1"/>
          </p:cNvPicPr>
          <p:nvPr/>
        </p:nvPicPr>
        <p:blipFill>
          <a:blip r:embed="rId2"/>
          <a:stretch>
            <a:fillRect/>
          </a:stretch>
        </p:blipFill>
        <p:spPr>
          <a:xfrm>
            <a:off x="1104900" y="2432050"/>
            <a:ext cx="9982200" cy="1993900"/>
          </a:xfrm>
          <a:prstGeom prst="rect">
            <a:avLst/>
          </a:prstGeom>
        </p:spPr>
      </p:pic>
    </p:spTree>
    <p:extLst>
      <p:ext uri="{BB962C8B-B14F-4D97-AF65-F5344CB8AC3E}">
        <p14:creationId xmlns:p14="http://schemas.microsoft.com/office/powerpoint/2010/main" val="12588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7021286" y="1847397"/>
            <a:ext cx="4332514" cy="4351338"/>
          </a:xfrm>
        </p:spPr>
        <p:txBody>
          <a:bodyPr/>
          <a:lstStyle/>
          <a:p>
            <a:pPr marL="0" indent="0">
              <a:buNone/>
            </a:pPr>
            <a:r>
              <a:rPr lang="en-US" sz="2000" dirty="0">
                <a:solidFill>
                  <a:schemeClr val="tx1">
                    <a:lumMod val="75000"/>
                    <a:lumOff val="25000"/>
                  </a:schemeClr>
                </a:solidFill>
              </a:rPr>
              <a:t>In the graph we can see that there are more deliveries with size X Small and Medium than the others. However, what is important here is to analyze the percentage of tasks delivered on time and those that are not. There are no significant differences between Small and Small X-size tasks. In contrast, Medium, Large and X Large tasks have a significant difference in the percentage of on-time deliveries. This indicates that the size of deliverables affects on-time delivery when their size is equal to or larger than Medium.</a:t>
            </a:r>
          </a:p>
          <a:p>
            <a:pPr marL="0" indent="0">
              <a:buNone/>
            </a:pPr>
            <a:endParaRPr lang="en-EC" sz="2000" dirty="0"/>
          </a:p>
          <a:p>
            <a:endParaRPr lang="en-EC" dirty="0"/>
          </a:p>
          <a:p>
            <a:endParaRPr lang="en-EC" dirty="0"/>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2"/>
          <a:stretch>
            <a:fillRect/>
          </a:stretch>
        </p:blipFill>
        <p:spPr>
          <a:xfrm>
            <a:off x="427263" y="1945369"/>
            <a:ext cx="6463394" cy="3859001"/>
          </a:xfrm>
          <a:prstGeom prst="rect">
            <a:avLst/>
          </a:prstGeom>
        </p:spPr>
      </p:pic>
    </p:spTree>
    <p:extLst>
      <p:ext uri="{BB962C8B-B14F-4D97-AF65-F5344CB8AC3E}">
        <p14:creationId xmlns:p14="http://schemas.microsoft.com/office/powerpoint/2010/main" val="410108600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time on drop off step</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838200" y="1836512"/>
            <a:ext cx="10515600" cy="1124402"/>
          </a:xfrm>
        </p:spPr>
        <p:txBody>
          <a:bodyPr/>
          <a:lstStyle/>
          <a:p>
            <a:pPr marL="0" indent="0">
              <a:buNone/>
            </a:pPr>
            <a:r>
              <a:rPr lang="en-US" sz="2000" dirty="0">
                <a:solidFill>
                  <a:schemeClr val="tx1">
                    <a:lumMod val="75000"/>
                    <a:lumOff val="25000"/>
                  </a:schemeClr>
                </a:solidFill>
              </a:rPr>
              <a:t>As we can see the scheduled time from the first delivery to the last delivery, on average, is 3.12 hours. This values will be our time window to use to determine the number of deliveries that exist around one.</a:t>
            </a:r>
          </a:p>
          <a:p>
            <a:pPr marL="0" indent="0">
              <a:buNone/>
            </a:pPr>
            <a:endParaRPr lang="en-EC" sz="2000" dirty="0"/>
          </a:p>
          <a:p>
            <a:endParaRPr lang="en-EC" dirty="0"/>
          </a:p>
          <a:p>
            <a:endParaRPr lang="en-EC" dirty="0"/>
          </a:p>
        </p:txBody>
      </p:sp>
      <p:pic>
        <p:nvPicPr>
          <p:cNvPr id="5" name="Picture 4" descr="Icon&#10;&#10;Description automatically generated">
            <a:extLst>
              <a:ext uri="{FF2B5EF4-FFF2-40B4-BE49-F238E27FC236}">
                <a16:creationId xmlns:a16="http://schemas.microsoft.com/office/drawing/2014/main" id="{7D97634D-C5D1-A647-A263-0BAD86C256FE}"/>
              </a:ext>
            </a:extLst>
          </p:cNvPr>
          <p:cNvPicPr>
            <a:picLocks noChangeAspect="1"/>
          </p:cNvPicPr>
          <p:nvPr/>
        </p:nvPicPr>
        <p:blipFill>
          <a:blip r:embed="rId2"/>
          <a:stretch>
            <a:fillRect/>
          </a:stretch>
        </p:blipFill>
        <p:spPr>
          <a:xfrm>
            <a:off x="274421" y="3429000"/>
            <a:ext cx="11662000" cy="2469600"/>
          </a:xfrm>
          <a:prstGeom prst="rect">
            <a:avLst/>
          </a:prstGeom>
        </p:spPr>
      </p:pic>
    </p:spTree>
    <p:extLst>
      <p:ext uri="{BB962C8B-B14F-4D97-AF65-F5344CB8AC3E}">
        <p14:creationId xmlns:p14="http://schemas.microsoft.com/office/powerpoint/2010/main" val="5526465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EC" dirty="0"/>
              <a:t>Mean distance on drop off step</a:t>
            </a:r>
            <a:endParaRPr lang="en-EC" dirty="0">
              <a:latin typeface=""/>
            </a:endParaRPr>
          </a:p>
        </p:txBody>
      </p:sp>
      <p:sp>
        <p:nvSpPr>
          <p:cNvPr id="3" name="Content Placeholder 2">
            <a:extLst>
              <a:ext uri="{FF2B5EF4-FFF2-40B4-BE49-F238E27FC236}">
                <a16:creationId xmlns:a16="http://schemas.microsoft.com/office/drawing/2014/main" id="{5565F923-A2A0-3047-8EF6-DEC99E6AD4BE}"/>
              </a:ext>
            </a:extLst>
          </p:cNvPr>
          <p:cNvSpPr>
            <a:spLocks noGrp="1"/>
          </p:cNvSpPr>
          <p:nvPr>
            <p:ph idx="1"/>
          </p:nvPr>
        </p:nvSpPr>
        <p:spPr>
          <a:xfrm>
            <a:off x="838200" y="1836512"/>
            <a:ext cx="10515600" cy="1124402"/>
          </a:xfrm>
        </p:spPr>
        <p:txBody>
          <a:bodyPr/>
          <a:lstStyle/>
          <a:p>
            <a:pPr marL="0" indent="0">
              <a:buNone/>
            </a:pPr>
            <a:r>
              <a:rPr lang="en-US" sz="2000" dirty="0">
                <a:solidFill>
                  <a:schemeClr val="tx1">
                    <a:lumMod val="75000"/>
                    <a:lumOff val="25000"/>
                  </a:schemeClr>
                </a:solidFill>
              </a:rPr>
              <a:t>As we can see the scheduled time from the first delivery to the last delivery, on average, is 3.12 hours. This values will be our time window to use to determine the number of deliveries that exist around one.</a:t>
            </a:r>
          </a:p>
          <a:p>
            <a:pPr marL="0" indent="0">
              <a:buNone/>
            </a:pPr>
            <a:endParaRPr lang="en-EC" sz="2000" dirty="0"/>
          </a:p>
          <a:p>
            <a:endParaRPr lang="en-EC" dirty="0"/>
          </a:p>
          <a:p>
            <a:endParaRPr lang="en-EC" dirty="0"/>
          </a:p>
        </p:txBody>
      </p:sp>
      <p:pic>
        <p:nvPicPr>
          <p:cNvPr id="6" name="Picture 5" descr="Icon&#10;&#10;Description automatically generated">
            <a:extLst>
              <a:ext uri="{FF2B5EF4-FFF2-40B4-BE49-F238E27FC236}">
                <a16:creationId xmlns:a16="http://schemas.microsoft.com/office/drawing/2014/main" id="{8DF76E16-EAC9-DD4F-9D96-CD838E5B371C}"/>
              </a:ext>
            </a:extLst>
          </p:cNvPr>
          <p:cNvPicPr>
            <a:picLocks noChangeAspect="1"/>
          </p:cNvPicPr>
          <p:nvPr/>
        </p:nvPicPr>
        <p:blipFill>
          <a:blip r:embed="rId2"/>
          <a:stretch>
            <a:fillRect/>
          </a:stretch>
        </p:blipFill>
        <p:spPr>
          <a:xfrm>
            <a:off x="271848" y="3429000"/>
            <a:ext cx="11668883" cy="2471057"/>
          </a:xfrm>
          <a:prstGeom prst="rect">
            <a:avLst/>
          </a:prstGeom>
        </p:spPr>
      </p:pic>
    </p:spTree>
    <p:extLst>
      <p:ext uri="{BB962C8B-B14F-4D97-AF65-F5344CB8AC3E}">
        <p14:creationId xmlns:p14="http://schemas.microsoft.com/office/powerpoint/2010/main" val="273491463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428746" y="1847397"/>
            <a:ext cx="6224070" cy="3751264"/>
          </a:xfrm>
        </p:spPr>
      </p:pic>
      <p:sp>
        <p:nvSpPr>
          <p:cNvPr id="6" name="Content Placeholder 2">
            <a:extLst>
              <a:ext uri="{FF2B5EF4-FFF2-40B4-BE49-F238E27FC236}">
                <a16:creationId xmlns:a16="http://schemas.microsoft.com/office/drawing/2014/main" id="{8A39CC90-2D2B-9844-8202-765473CAD73F}"/>
              </a:ext>
            </a:extLst>
          </p:cNvPr>
          <p:cNvSpPr txBox="1">
            <a:spLocks/>
          </p:cNvSpPr>
          <p:nvPr/>
        </p:nvSpPr>
        <p:spPr>
          <a:xfrm>
            <a:off x="7021286" y="1847397"/>
            <a:ext cx="4332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In the plot we can see that as the number of neighboring deliveries increases, the percentage of late deliveries also increases. This tells us that the higher the concentration or density of deliveries around you, the more likely it is that you will be late in reaching the final customer.</a:t>
            </a:r>
            <a:endParaRPr lang="en-EC" sz="2000" dirty="0"/>
          </a:p>
          <a:p>
            <a:endParaRPr lang="en-EC" dirty="0"/>
          </a:p>
          <a:p>
            <a:endParaRPr lang="en-EC" dirty="0"/>
          </a:p>
        </p:txBody>
      </p:sp>
    </p:spTree>
    <p:extLst>
      <p:ext uri="{BB962C8B-B14F-4D97-AF65-F5344CB8AC3E}">
        <p14:creationId xmlns:p14="http://schemas.microsoft.com/office/powerpoint/2010/main" val="4077517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AB3F18-0937-884C-B10D-509DE8AA0298}"/>
              </a:ext>
            </a:extLst>
          </p:cNvPr>
          <p:cNvPicPr>
            <a:picLocks noChangeAspect="1"/>
          </p:cNvPicPr>
          <p:nvPr/>
        </p:nvPicPr>
        <p:blipFill>
          <a:blip r:embed="rId2"/>
          <a:stretch>
            <a:fillRect/>
          </a:stretch>
        </p:blipFill>
        <p:spPr>
          <a:xfrm>
            <a:off x="424541" y="827314"/>
            <a:ext cx="11136087" cy="5568044"/>
          </a:xfrm>
          <a:prstGeom prst="rect">
            <a:avLst/>
          </a:prstGeom>
        </p:spPr>
      </p:pic>
      <p:sp>
        <p:nvSpPr>
          <p:cNvPr id="2" name="Title 1">
            <a:extLst>
              <a:ext uri="{FF2B5EF4-FFF2-40B4-BE49-F238E27FC236}">
                <a16:creationId xmlns:a16="http://schemas.microsoft.com/office/drawing/2014/main" id="{037057A6-D712-5341-A088-2F17A8B3D1DE}"/>
              </a:ext>
            </a:extLst>
          </p:cNvPr>
          <p:cNvSpPr>
            <a:spLocks noGrp="1"/>
          </p:cNvSpPr>
          <p:nvPr>
            <p:ph type="title"/>
          </p:nvPr>
        </p:nvSpPr>
        <p:spPr/>
        <p:txBody>
          <a:bodyPr/>
          <a:lstStyle/>
          <a:p>
            <a:r>
              <a:rPr lang="en-EC" dirty="0"/>
              <a:t>N</a:t>
            </a:r>
            <a:r>
              <a:rPr lang="en-US" dirty="0"/>
              <a:t>eighboring delivery's location</a:t>
            </a:r>
            <a:endParaRPr lang="en-EC" dirty="0"/>
          </a:p>
        </p:txBody>
      </p:sp>
    </p:spTree>
    <p:extLst>
      <p:ext uri="{BB962C8B-B14F-4D97-AF65-F5344CB8AC3E}">
        <p14:creationId xmlns:p14="http://schemas.microsoft.com/office/powerpoint/2010/main" val="4265754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lstStyle/>
          <a:p>
            <a:r>
              <a:rPr lang="en-US" dirty="0"/>
              <a:t>Plot of percentage differences</a:t>
            </a:r>
            <a:endParaRPr lang="en-EC" dirty="0"/>
          </a:p>
        </p:txBody>
      </p:sp>
      <p:sp>
        <p:nvSpPr>
          <p:cNvPr id="6" name="Content Placeholder 2">
            <a:extLst>
              <a:ext uri="{FF2B5EF4-FFF2-40B4-BE49-F238E27FC236}">
                <a16:creationId xmlns:a16="http://schemas.microsoft.com/office/drawing/2014/main" id="{8A39CC90-2D2B-9844-8202-765473CAD73F}"/>
              </a:ext>
            </a:extLst>
          </p:cNvPr>
          <p:cNvSpPr txBox="1">
            <a:spLocks/>
          </p:cNvSpPr>
          <p:nvPr/>
        </p:nvSpPr>
        <p:spPr>
          <a:xfrm>
            <a:off x="7021286" y="1847397"/>
            <a:ext cx="4332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Here we can see more clearly how, as the number of neighboring deliveries increases, the difference between the percentage of overdue tasks minus those not overdue increases.</a:t>
            </a:r>
            <a:endParaRPr lang="en-EC" dirty="0"/>
          </a:p>
          <a:p>
            <a:endParaRPr lang="en-EC" dirty="0"/>
          </a:p>
        </p:txBody>
      </p:sp>
      <p:pic>
        <p:nvPicPr>
          <p:cNvPr id="8" name="Content Placeholder 7" descr="Chart, bar chart&#10;&#10;Description automatically generated">
            <a:extLst>
              <a:ext uri="{FF2B5EF4-FFF2-40B4-BE49-F238E27FC236}">
                <a16:creationId xmlns:a16="http://schemas.microsoft.com/office/drawing/2014/main" id="{A008C2DF-24CF-034B-8558-721899CC34CC}"/>
              </a:ext>
            </a:extLst>
          </p:cNvPr>
          <p:cNvPicPr>
            <a:picLocks noGrp="1" noChangeAspect="1"/>
          </p:cNvPicPr>
          <p:nvPr>
            <p:ph idx="1"/>
          </p:nvPr>
        </p:nvPicPr>
        <p:blipFill>
          <a:blip r:embed="rId2"/>
          <a:stretch>
            <a:fillRect/>
          </a:stretch>
        </p:blipFill>
        <p:spPr>
          <a:xfrm>
            <a:off x="838199" y="1690688"/>
            <a:ext cx="5733689" cy="4111398"/>
          </a:xfr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descr="Gráfico, Gráfico de dispersión&#10;&#10;Descripción generada automáticamente">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tretch>
            <a:fillRect/>
          </a:stretch>
        </p:blipFill>
        <p:spPr>
          <a:xfrm>
            <a:off x="535577" y="1981086"/>
            <a:ext cx="8227423" cy="4040415"/>
          </a:xfrm>
        </p:spPr>
      </p:pic>
      <p:pic>
        <p:nvPicPr>
          <p:cNvPr id="8" name="Marcador de contenido 7" descr="Tabla&#10;&#10;Descripción generada automáticamente">
            <a:extLst>
              <a:ext uri="{FF2B5EF4-FFF2-40B4-BE49-F238E27FC236}">
                <a16:creationId xmlns:a16="http://schemas.microsoft.com/office/drawing/2014/main" id="{A919440B-ADB1-490D-A2AB-89529525D17F}"/>
              </a:ext>
            </a:extLst>
          </p:cNvPr>
          <p:cNvPicPr>
            <a:picLocks noGrp="1" noChangeAspect="1"/>
          </p:cNvPicPr>
          <p:nvPr>
            <p:ph sz="half" idx="2"/>
          </p:nvPr>
        </p:nvPicPr>
        <p:blipFill>
          <a:blip r:embed="rId3"/>
          <a:stretch>
            <a:fillRect/>
          </a:stretch>
        </p:blipFill>
        <p:spPr>
          <a:xfrm>
            <a:off x="8861547" y="4725290"/>
            <a:ext cx="3038475" cy="923925"/>
          </a:xfrm>
        </p:spPr>
      </p:pic>
    </p:spTree>
    <p:extLst>
      <p:ext uri="{BB962C8B-B14F-4D97-AF65-F5344CB8AC3E}">
        <p14:creationId xmlns:p14="http://schemas.microsoft.com/office/powerpoint/2010/main" val="413134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608873" y="1981086"/>
            <a:ext cx="8080830" cy="4040415"/>
          </a:xfrm>
        </p:spPr>
      </p:pic>
      <p:pic>
        <p:nvPicPr>
          <p:cNvPr id="8" name="Marcador de contenido 7">
            <a:extLst>
              <a:ext uri="{FF2B5EF4-FFF2-40B4-BE49-F238E27FC236}">
                <a16:creationId xmlns:a16="http://schemas.microsoft.com/office/drawing/2014/main" id="{21F41B0B-2439-48C7-8B32-23ED336B10E1}"/>
              </a:ext>
            </a:extLst>
          </p:cNvPr>
          <p:cNvPicPr>
            <a:picLocks noGrp="1" noChangeAspect="1"/>
          </p:cNvPicPr>
          <p:nvPr>
            <p:ph sz="half" idx="2"/>
          </p:nvPr>
        </p:nvPicPr>
        <p:blipFill>
          <a:blip r:embed="rId3"/>
          <a:srcRect/>
          <a:stretch/>
        </p:blipFill>
        <p:spPr>
          <a:xfrm>
            <a:off x="8762999" y="4725539"/>
            <a:ext cx="3038475" cy="903330"/>
          </a:xfrm>
        </p:spPr>
      </p:pic>
    </p:spTree>
    <p:extLst>
      <p:ext uri="{BB962C8B-B14F-4D97-AF65-F5344CB8AC3E}">
        <p14:creationId xmlns:p14="http://schemas.microsoft.com/office/powerpoint/2010/main" val="75558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Flex: are tasks that have a collection date, of the package(s), with a maximum time window of one hour from the specified time.</a:t>
            </a:r>
          </a:p>
          <a:p>
            <a:pPr lvl="2"/>
            <a:r>
              <a:rPr lang="en-US" dirty="0"/>
              <a:t>Slot: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Cost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352552"/>
            <a:ext cx="7324726" cy="5155538"/>
          </a:xfrm>
        </p:spPr>
      </p:pic>
    </p:spTree>
    <p:extLst>
      <p:ext uri="{BB962C8B-B14F-4D97-AF65-F5344CB8AC3E}">
        <p14:creationId xmlns:p14="http://schemas.microsoft.com/office/powerpoint/2010/main" val="229149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Delivery type amount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673056"/>
            <a:ext cx="7324726" cy="4514529"/>
          </a:xfrm>
        </p:spPr>
      </p:pic>
    </p:spTree>
    <p:extLst>
      <p:ext uri="{BB962C8B-B14F-4D97-AF65-F5344CB8AC3E}">
        <p14:creationId xmlns:p14="http://schemas.microsoft.com/office/powerpoint/2010/main" val="23414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270000"/>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838200" y="1270000"/>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3876158"/>
            <a:ext cx="5040000" cy="2520000"/>
          </a:xfrm>
          <a:prstGeom prst="rect">
            <a:avLst/>
          </a:prstGeom>
        </p:spPr>
      </p:pic>
    </p:spTree>
    <p:extLst>
      <p:ext uri="{BB962C8B-B14F-4D97-AF65-F5344CB8AC3E}">
        <p14:creationId xmlns:p14="http://schemas.microsoft.com/office/powerpoint/2010/main" val="285778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pic>
        <p:nvPicPr>
          <p:cNvPr id="10" name="Picture 9">
            <a:extLst>
              <a:ext uri="{FF2B5EF4-FFF2-40B4-BE49-F238E27FC236}">
                <a16:creationId xmlns:a16="http://schemas.microsoft.com/office/drawing/2014/main" id="{9E77ACD8-CD66-C34A-A6FE-84A7E42D8DED}"/>
              </a:ext>
            </a:extLst>
          </p:cNvPr>
          <p:cNvPicPr>
            <a:picLocks noChangeAspect="1"/>
          </p:cNvPicPr>
          <p:nvPr/>
        </p:nvPicPr>
        <p:blipFill rotWithShape="1">
          <a:blip r:embed="rId2"/>
          <a:srcRect b="52064"/>
          <a:stretch/>
        </p:blipFill>
        <p:spPr>
          <a:xfrm>
            <a:off x="838200" y="1502229"/>
            <a:ext cx="4071257" cy="2525624"/>
          </a:xfrm>
          <a:prstGeom prst="rect">
            <a:avLst/>
          </a:prstGeom>
        </p:spPr>
      </p:pic>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3"/>
          <a:stretch>
            <a:fillRect/>
          </a:stretch>
        </p:blipFill>
        <p:spPr>
          <a:xfrm>
            <a:off x="5593492" y="1422496"/>
            <a:ext cx="5760308" cy="4691786"/>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a:t>Social </a:t>
            </a:r>
            <a:r>
              <a:rPr lang="es-EC" dirty="0" err="1"/>
              <a:t>network</a:t>
            </a:r>
            <a:r>
              <a:rPr lang="es-EC" dirty="0"/>
              <a:t> </a:t>
            </a:r>
            <a:r>
              <a:rPr lang="es-EC" dirty="0" err="1"/>
              <a:t>analysis</a:t>
            </a:r>
            <a:endParaRPr lang="en-EC" dirty="0"/>
          </a:p>
        </p:txBody>
      </p:sp>
      <p:pic>
        <p:nvPicPr>
          <p:cNvPr id="4" name="Imagen 3" descr="Gráfico, Diagrama&#10;&#10;Descripción generada automáticamente">
            <a:extLst>
              <a:ext uri="{FF2B5EF4-FFF2-40B4-BE49-F238E27FC236}">
                <a16:creationId xmlns:a16="http://schemas.microsoft.com/office/drawing/2014/main" id="{82849817-FD7F-43D2-BD3F-4493DBE4B696}"/>
              </a:ext>
            </a:extLst>
          </p:cNvPr>
          <p:cNvPicPr>
            <a:picLocks noChangeAspect="1"/>
          </p:cNvPicPr>
          <p:nvPr/>
        </p:nvPicPr>
        <p:blipFill>
          <a:blip r:embed="rId2"/>
          <a:stretch>
            <a:fillRect/>
          </a:stretch>
        </p:blipFill>
        <p:spPr>
          <a:xfrm>
            <a:off x="1419225" y="1143890"/>
            <a:ext cx="9353550" cy="5153025"/>
          </a:xfrm>
          <a:prstGeom prst="rect">
            <a:avLst/>
          </a:prstGeom>
        </p:spPr>
      </p:pic>
    </p:spTree>
    <p:extLst>
      <p:ext uri="{BB962C8B-B14F-4D97-AF65-F5344CB8AC3E}">
        <p14:creationId xmlns:p14="http://schemas.microsoft.com/office/powerpoint/2010/main" val="3872835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A</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185605"/>
            <a:ext cx="9353550" cy="5069594"/>
          </a:xfrm>
          <a:prstGeom prst="rect">
            <a:avLst/>
          </a:prstGeom>
        </p:spPr>
      </p:pic>
    </p:spTree>
    <p:extLst>
      <p:ext uri="{BB962C8B-B14F-4D97-AF65-F5344CB8AC3E}">
        <p14:creationId xmlns:p14="http://schemas.microsoft.com/office/powerpoint/2010/main" val="3326068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2"/>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B</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273083"/>
            <a:ext cx="9353550" cy="4894637"/>
          </a:xfrm>
          <a:prstGeom prst="rect">
            <a:avLst/>
          </a:prstGeom>
        </p:spPr>
      </p:pic>
    </p:spTree>
    <p:extLst>
      <p:ext uri="{BB962C8B-B14F-4D97-AF65-F5344CB8AC3E}">
        <p14:creationId xmlns:p14="http://schemas.microsoft.com/office/powerpoint/2010/main" val="1196786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2"/>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3"/>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Task</a:t>
            </a:r>
            <a:r>
              <a:rPr lang="es-EC" dirty="0"/>
              <a:t> </a:t>
            </a:r>
            <a:r>
              <a:rPr lang="es-EC" dirty="0" err="1"/>
              <a:t>around</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372" r="-151"/>
          <a:stretch/>
        </p:blipFill>
        <p:spPr>
          <a:xfrm>
            <a:off x="733530" y="1651000"/>
            <a:ext cx="10701494" cy="4136571"/>
          </a:xfrm>
          <a:prstGeom prst="rect">
            <a:avLst/>
          </a:prstGeom>
        </p:spPr>
      </p:pic>
    </p:spTree>
    <p:extLst>
      <p:ext uri="{BB962C8B-B14F-4D97-AF65-F5344CB8AC3E}">
        <p14:creationId xmlns:p14="http://schemas.microsoft.com/office/powerpoint/2010/main" val="127443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Cost</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592" r="-1803"/>
          <a:stretch/>
        </p:blipFill>
        <p:spPr>
          <a:xfrm>
            <a:off x="228600" y="1651000"/>
            <a:ext cx="11875168" cy="4136571"/>
          </a:xfrm>
          <a:prstGeom prst="rect">
            <a:avLst/>
          </a:prstGeom>
        </p:spPr>
      </p:pic>
    </p:spTree>
    <p:extLst>
      <p:ext uri="{BB962C8B-B14F-4D97-AF65-F5344CB8AC3E}">
        <p14:creationId xmlns:p14="http://schemas.microsoft.com/office/powerpoint/2010/main" val="267704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Delay</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a:blip r:embed="rId2"/>
          <a:srcRect t="4436" b="4436"/>
          <a:stretch/>
        </p:blipFill>
        <p:spPr>
          <a:xfrm>
            <a:off x="228600" y="1651000"/>
            <a:ext cx="11875168" cy="4136571"/>
          </a:xfrm>
          <a:prstGeom prst="rect">
            <a:avLst/>
          </a:prstGeom>
        </p:spPr>
      </p:pic>
    </p:spTree>
    <p:extLst>
      <p:ext uri="{BB962C8B-B14F-4D97-AF65-F5344CB8AC3E}">
        <p14:creationId xmlns:p14="http://schemas.microsoft.com/office/powerpoint/2010/main" val="42003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2"/>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677</Words>
  <Application>Microsoft Office PowerPoint</Application>
  <PresentationFormat>Panorámica</PresentationFormat>
  <Paragraphs>66</Paragraphs>
  <Slides>30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30</vt:i4>
      </vt:variant>
    </vt:vector>
  </HeadingPairs>
  <TitlesOfParts>
    <vt:vector size="33" baseType="lpstr">
      <vt:lpstr>Arial</vt:lpstr>
      <vt:lpstr>Calibri</vt:lpstr>
      <vt:lpstr>Office Theme</vt:lpstr>
      <vt:lpstr>ICD PROJECT</vt:lpstr>
      <vt:lpstr>Dataset descripcion</vt:lpstr>
      <vt:lpstr>Size of deliveries</vt:lpstr>
      <vt:lpstr>Size of deliveries</vt:lpstr>
      <vt:lpstr>Delivery type</vt:lpstr>
      <vt:lpstr>Task around</vt:lpstr>
      <vt:lpstr>Cost</vt:lpstr>
      <vt:lpstr>Delay</vt:lpstr>
      <vt:lpstr>Delivery type</vt:lpstr>
      <vt:lpstr>Correltion Distance vs Cost</vt:lpstr>
      <vt:lpstr>Is the total weight of packages a factor affecting the timeliness of deliveries?</vt:lpstr>
      <vt:lpstr>Are tasks with fewer neighboring deliveries* taking longer to reach their delivery point?</vt:lpstr>
      <vt:lpstr>Mean time on drop off step</vt:lpstr>
      <vt:lpstr>Mean distance on drop off step</vt:lpstr>
      <vt:lpstr>Responding to the question about neighboring deliveries</vt:lpstr>
      <vt:lpstr>Neighboring delivery's location</vt:lpstr>
      <vt:lpstr>Plot of percentage differences</vt:lpstr>
      <vt:lpstr>Correlation between delay and distance</vt:lpstr>
      <vt:lpstr>Correlation between delay and distance</vt:lpstr>
      <vt:lpstr>Cost vs date</vt:lpstr>
      <vt:lpstr>Delivery type amount vs date</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lpstr>Social network analysis</vt:lpstr>
      <vt:lpstr>Important comunas: criteria A</vt:lpstr>
      <vt:lpstr>Important comunas: criteria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Ariel Adrian Cobos Salvador</cp:lastModifiedBy>
  <cp:revision>15</cp:revision>
  <dcterms:created xsi:type="dcterms:W3CDTF">2021-07-26T15:21:58Z</dcterms:created>
  <dcterms:modified xsi:type="dcterms:W3CDTF">2021-08-16T00:11:35Z</dcterms:modified>
</cp:coreProperties>
</file>